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5"/>
  </p:sldMasterIdLst>
  <p:notesMasterIdLst>
    <p:notesMasterId r:id="rId15"/>
  </p:notesMasterIdLst>
  <p:sldIdLst>
    <p:sldId id="256" r:id="rId6"/>
    <p:sldId id="257" r:id="rId7"/>
    <p:sldId id="263" r:id="rId8"/>
    <p:sldId id="266" r:id="rId9"/>
    <p:sldId id="258" r:id="rId10"/>
    <p:sldId id="259" r:id="rId11"/>
    <p:sldId id="260" r:id="rId12"/>
    <p:sldId id="264" r:id="rId13"/>
    <p:sldId id="267"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8" d="100"/>
          <a:sy n="78" d="100"/>
        </p:scale>
        <p:origin x="77" y="18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1.xml"/><Relationship Id="rId15"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81BECD-D6D1-4DB0-B29B-065E69CD9E3C}" type="datetimeFigureOut">
              <a:rPr lang="en-US" smtClean="0"/>
              <a:t>6/28/2018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B2D8FE-D8CB-465C-8719-6E8D99E4A206}" type="slidenum">
              <a:rPr lang="en-US" smtClean="0"/>
              <a:t>‹#›</a:t>
            </a:fld>
            <a:endParaRPr lang="en-US"/>
          </a:p>
        </p:txBody>
      </p:sp>
    </p:spTree>
    <p:extLst>
      <p:ext uri="{BB962C8B-B14F-4D97-AF65-F5344CB8AC3E}">
        <p14:creationId xmlns:p14="http://schemas.microsoft.com/office/powerpoint/2010/main" val="1838033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Medical battery safety hazards can be divided into two main categories:</a:t>
            </a:r>
          </a:p>
          <a:p>
            <a:r>
              <a:rPr lang="en-US" baseline="0" dirty="0"/>
              <a:t>Functional hazards, such as premature or unexpected battery depletion which can result in failure to deliver needed and potentially life saving therapies.</a:t>
            </a:r>
          </a:p>
          <a:p>
            <a:r>
              <a:rPr lang="en-US" baseline="0" dirty="0"/>
              <a:t>Physical Hazards from catastrophic battery failures that can sometimes result in explosions and fires that can lead to hospital evacuations and adversely impact patient care. </a:t>
            </a:r>
          </a:p>
          <a:p>
            <a:r>
              <a:rPr lang="en-US" baseline="0" dirty="0"/>
              <a:t>Catastrophic battery failures can also, in rare occasions, injure the patient or user.</a:t>
            </a:r>
          </a:p>
          <a:p>
            <a:r>
              <a:rPr lang="en-US" baseline="0" dirty="0"/>
              <a:t>In today’s session we will primarily focus on the physical hazards of high capacity batteries as it is a low hanging fruit to address. We are hoping to tackle additional topics in future sessions.</a:t>
            </a:r>
          </a:p>
        </p:txBody>
      </p:sp>
      <p:sp>
        <p:nvSpPr>
          <p:cNvPr id="4" name="Slide Number Placeholder 3"/>
          <p:cNvSpPr>
            <a:spLocks noGrp="1"/>
          </p:cNvSpPr>
          <p:nvPr>
            <p:ph type="sldNum" sz="quarter" idx="10"/>
          </p:nvPr>
        </p:nvSpPr>
        <p:spPr/>
        <p:txBody>
          <a:bodyPr/>
          <a:lstStyle/>
          <a:p>
            <a:fld id="{74706F12-A515-4E41-B76A-87C046448E33}" type="slidenum">
              <a:rPr lang="en-US" smtClean="0"/>
              <a:t>4</a:t>
            </a:fld>
            <a:endParaRPr lang="en-US"/>
          </a:p>
        </p:txBody>
      </p:sp>
    </p:spTree>
    <p:extLst>
      <p:ext uri="{BB962C8B-B14F-4D97-AF65-F5344CB8AC3E}">
        <p14:creationId xmlns:p14="http://schemas.microsoft.com/office/powerpoint/2010/main" val="31466544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5031475" y="6355261"/>
            <a:ext cx="2844800" cy="365125"/>
          </a:xfrm>
        </p:spPr>
        <p:txBody>
          <a:bodyPr/>
          <a:lstStyle/>
          <a:p>
            <a:fld id="{80BE7C70-36D5-4AD0-BCA1-014875A04664}" type="datetimeFigureOut">
              <a:rPr lang="en-US" smtClean="0"/>
              <a:t>6/28/2018</a:t>
            </a:fld>
            <a:endParaRPr lang="en-US"/>
          </a:p>
        </p:txBody>
      </p:sp>
      <p:pic>
        <p:nvPicPr>
          <p:cNvPr id="8" name="Picture 7" descr="FDA_B&amp;W_Primary_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1263" y="261425"/>
            <a:ext cx="3604563" cy="563312"/>
          </a:xfrm>
          <a:prstGeom prst="rect">
            <a:avLst/>
          </a:prstGeom>
        </p:spPr>
      </p:pic>
      <p:sp>
        <p:nvSpPr>
          <p:cNvPr id="9" name="Footer Placeholder 4"/>
          <p:cNvSpPr>
            <a:spLocks noGrp="1"/>
          </p:cNvSpPr>
          <p:nvPr>
            <p:ph type="ftr" sz="quarter" idx="11"/>
          </p:nvPr>
        </p:nvSpPr>
        <p:spPr>
          <a:xfrm>
            <a:off x="406400" y="6384926"/>
            <a:ext cx="3860800" cy="365125"/>
          </a:xfrm>
        </p:spPr>
        <p:txBody>
          <a:bodyPr/>
          <a:lstStyle/>
          <a:p>
            <a:endParaRPr lang="en-US"/>
          </a:p>
        </p:txBody>
      </p:sp>
    </p:spTree>
    <p:extLst>
      <p:ext uri="{BB962C8B-B14F-4D97-AF65-F5344CB8AC3E}">
        <p14:creationId xmlns:p14="http://schemas.microsoft.com/office/powerpoint/2010/main" val="4014013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740321" y="6356351"/>
            <a:ext cx="2844800" cy="365125"/>
          </a:xfrm>
        </p:spPr>
        <p:txBody>
          <a:bodyPr/>
          <a:lstStyle/>
          <a:p>
            <a:fld id="{80BE7C70-36D5-4AD0-BCA1-014875A04664}" type="datetimeFigureOut">
              <a:rPr lang="en-US" smtClean="0"/>
              <a:t>6/28/2018</a:t>
            </a:fld>
            <a:endParaRPr lang="en-US"/>
          </a:p>
        </p:txBody>
      </p:sp>
      <p:pic>
        <p:nvPicPr>
          <p:cNvPr id="7" name="Picture 6" descr="FDA_FullColor_Monogr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1078718" y="5167321"/>
            <a:ext cx="620543" cy="990773"/>
          </a:xfrm>
          <a:prstGeom prst="rect">
            <a:avLst/>
          </a:prstGeom>
        </p:spPr>
      </p:pic>
      <p:sp>
        <p:nvSpPr>
          <p:cNvPr id="9" name="Footer Placeholder 4"/>
          <p:cNvSpPr>
            <a:spLocks noGrp="1"/>
          </p:cNvSpPr>
          <p:nvPr>
            <p:ph type="ftr" sz="quarter" idx="11"/>
          </p:nvPr>
        </p:nvSpPr>
        <p:spPr>
          <a:xfrm rot="5400000">
            <a:off x="-1066696" y="1390340"/>
            <a:ext cx="2895600" cy="486833"/>
          </a:xfrm>
        </p:spPr>
        <p:txBody>
          <a:bodyPr/>
          <a:lstStyle/>
          <a:p>
            <a:endParaRPr lang="en-US"/>
          </a:p>
        </p:txBody>
      </p:sp>
      <p:sp>
        <p:nvSpPr>
          <p:cNvPr id="8" name="TextBox 7"/>
          <p:cNvSpPr txBox="1"/>
          <p:nvPr/>
        </p:nvSpPr>
        <p:spPr>
          <a:xfrm rot="5400000">
            <a:off x="218095" y="6376216"/>
            <a:ext cx="372218" cy="276999"/>
          </a:xfrm>
          <a:prstGeom prst="rect">
            <a:avLst/>
          </a:prstGeom>
          <a:noFill/>
        </p:spPr>
        <p:txBody>
          <a:bodyPr wrap="none" rtlCol="0">
            <a:spAutoFit/>
          </a:bodyPr>
          <a:lstStyle/>
          <a:p>
            <a:pPr algn="r"/>
            <a:fld id="{42D067E6-6582-4AD4-8521-F7089C370E58}" type="slidenum">
              <a:rPr lang="en-US" sz="1200" smtClean="0">
                <a:solidFill>
                  <a:schemeClr val="tx2">
                    <a:lumMod val="60000"/>
                    <a:lumOff val="40000"/>
                  </a:schemeClr>
                </a:solidFill>
                <a:latin typeface="Helvetica"/>
                <a:cs typeface="Helvetica"/>
              </a:rPr>
              <a:t>‹#›</a:t>
            </a:fld>
            <a:endParaRPr lang="en-US" sz="1200" dirty="0">
              <a:solidFill>
                <a:schemeClr val="tx2">
                  <a:lumMod val="60000"/>
                  <a:lumOff val="40000"/>
                </a:schemeClr>
              </a:solidFill>
              <a:latin typeface="Helvetica"/>
              <a:cs typeface="Helvetica"/>
            </a:endParaRPr>
          </a:p>
        </p:txBody>
      </p:sp>
    </p:spTree>
    <p:extLst>
      <p:ext uri="{BB962C8B-B14F-4D97-AF65-F5344CB8AC3E}">
        <p14:creationId xmlns:p14="http://schemas.microsoft.com/office/powerpoint/2010/main" val="2859390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667533" y="6354124"/>
            <a:ext cx="2844800" cy="365125"/>
          </a:xfrm>
        </p:spPr>
        <p:txBody>
          <a:bodyPr/>
          <a:lstStyle/>
          <a:p>
            <a:fld id="{80BE7C70-36D5-4AD0-BCA1-014875A04664}" type="datetimeFigureOut">
              <a:rPr lang="en-US" smtClean="0"/>
              <a:t>6/28/2018</a:t>
            </a:fld>
            <a:endParaRPr lang="en-US"/>
          </a:p>
        </p:txBody>
      </p:sp>
      <p:sp>
        <p:nvSpPr>
          <p:cNvPr id="7" name="Footer Placeholder 4"/>
          <p:cNvSpPr>
            <a:spLocks noGrp="1"/>
          </p:cNvSpPr>
          <p:nvPr>
            <p:ph type="ftr" sz="quarter" idx="11"/>
          </p:nvPr>
        </p:nvSpPr>
        <p:spPr>
          <a:xfrm>
            <a:off x="406400" y="6384926"/>
            <a:ext cx="3860800" cy="365125"/>
          </a:xfrm>
        </p:spPr>
        <p:txBody>
          <a:bodyPr/>
          <a:lstStyle/>
          <a:p>
            <a:endParaRPr lang="en-US"/>
          </a:p>
        </p:txBody>
      </p:sp>
      <p:pic>
        <p:nvPicPr>
          <p:cNvPr id="9" name="Picture 8" descr="FDA_FullColor_Monogr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1061942" y="5184030"/>
            <a:ext cx="620543" cy="990773"/>
          </a:xfrm>
          <a:prstGeom prst="rect">
            <a:avLst/>
          </a:prstGeom>
        </p:spPr>
      </p:pic>
      <p:sp>
        <p:nvSpPr>
          <p:cNvPr id="10" name="TextBox 9"/>
          <p:cNvSpPr txBox="1"/>
          <p:nvPr/>
        </p:nvSpPr>
        <p:spPr>
          <a:xfrm>
            <a:off x="11521378" y="6409773"/>
            <a:ext cx="372218" cy="276999"/>
          </a:xfrm>
          <a:prstGeom prst="rect">
            <a:avLst/>
          </a:prstGeom>
          <a:noFill/>
        </p:spPr>
        <p:txBody>
          <a:bodyPr wrap="none" rtlCol="0">
            <a:spAutoFit/>
          </a:bodyPr>
          <a:lstStyle/>
          <a:p>
            <a:pPr algn="r"/>
            <a:fld id="{42D067E6-6582-4AD4-8521-F7089C370E58}" type="slidenum">
              <a:rPr lang="en-US" sz="1200" smtClean="0">
                <a:solidFill>
                  <a:schemeClr val="tx2">
                    <a:lumMod val="60000"/>
                    <a:lumOff val="40000"/>
                  </a:schemeClr>
                </a:solidFill>
                <a:latin typeface="Helvetica"/>
                <a:cs typeface="Helvetica"/>
              </a:rPr>
              <a:t>‹#›</a:t>
            </a:fld>
            <a:endParaRPr lang="en-US" sz="1200" dirty="0">
              <a:solidFill>
                <a:schemeClr val="tx2">
                  <a:lumMod val="60000"/>
                  <a:lumOff val="40000"/>
                </a:schemeClr>
              </a:solidFill>
              <a:latin typeface="Helvetica"/>
              <a:cs typeface="Helvetica"/>
            </a:endParaRPr>
          </a:p>
        </p:txBody>
      </p:sp>
    </p:spTree>
    <p:extLst>
      <p:ext uri="{BB962C8B-B14F-4D97-AF65-F5344CB8AC3E}">
        <p14:creationId xmlns:p14="http://schemas.microsoft.com/office/powerpoint/2010/main" val="25113578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pic>
        <p:nvPicPr>
          <p:cNvPr id="6" name="Picture 5" descr="FDA_B&amp;W_Primary_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8981" y="2648602"/>
            <a:ext cx="5598024" cy="874845"/>
          </a:xfrm>
          <a:prstGeom prst="rect">
            <a:avLst/>
          </a:prstGeom>
        </p:spPr>
      </p:pic>
    </p:spTree>
    <p:extLst>
      <p:ext uri="{BB962C8B-B14F-4D97-AF65-F5344CB8AC3E}">
        <p14:creationId xmlns:p14="http://schemas.microsoft.com/office/powerpoint/2010/main" val="801277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31799" y="1023679"/>
            <a:ext cx="11345471" cy="926020"/>
          </a:xfrm>
        </p:spPr>
        <p:txBody>
          <a:bodyPr/>
          <a:lstStyle/>
          <a:p>
            <a:r>
              <a:rPr lang="en-US"/>
              <a:t>Click to edit Master title style</a:t>
            </a:r>
          </a:p>
        </p:txBody>
      </p:sp>
      <p:sp>
        <p:nvSpPr>
          <p:cNvPr id="3" name="Content Placeholder 2"/>
          <p:cNvSpPr>
            <a:spLocks noGrp="1"/>
          </p:cNvSpPr>
          <p:nvPr>
            <p:ph idx="1"/>
          </p:nvPr>
        </p:nvSpPr>
        <p:spPr>
          <a:xfrm>
            <a:off x="431801" y="2009776"/>
            <a:ext cx="11345471" cy="42860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4902200" y="6375401"/>
            <a:ext cx="2844800" cy="365125"/>
          </a:xfrm>
        </p:spPr>
        <p:txBody>
          <a:bodyPr/>
          <a:lstStyle>
            <a:lvl1pPr algn="ctr">
              <a:defRPr/>
            </a:lvl1pPr>
          </a:lstStyle>
          <a:p>
            <a:fld id="{80BE7C70-36D5-4AD0-BCA1-014875A04664}" type="datetimeFigureOut">
              <a:rPr lang="en-US" smtClean="0"/>
              <a:t>6/28/2018</a:t>
            </a:fld>
            <a:endParaRPr lang="en-US"/>
          </a:p>
        </p:txBody>
      </p:sp>
      <p:sp>
        <p:nvSpPr>
          <p:cNvPr id="5" name="Footer Placeholder 4"/>
          <p:cNvSpPr>
            <a:spLocks noGrp="1"/>
          </p:cNvSpPr>
          <p:nvPr>
            <p:ph type="ftr" sz="quarter" idx="11"/>
          </p:nvPr>
        </p:nvSpPr>
        <p:spPr>
          <a:xfrm>
            <a:off x="330200" y="6384926"/>
            <a:ext cx="3860800" cy="365125"/>
          </a:xfrm>
        </p:spPr>
        <p:txBody>
          <a:bodyPr/>
          <a:lstStyle/>
          <a:p>
            <a:endParaRPr lang="en-US"/>
          </a:p>
        </p:txBody>
      </p:sp>
      <p:pic>
        <p:nvPicPr>
          <p:cNvPr id="7" name="Picture 6" descr="FDA_FullColor_Monogr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9881" y="242500"/>
            <a:ext cx="827391" cy="743080"/>
          </a:xfrm>
          <a:prstGeom prst="rect">
            <a:avLst/>
          </a:prstGeom>
        </p:spPr>
      </p:pic>
      <p:sp>
        <p:nvSpPr>
          <p:cNvPr id="9" name="TextBox 8"/>
          <p:cNvSpPr txBox="1"/>
          <p:nvPr/>
        </p:nvSpPr>
        <p:spPr>
          <a:xfrm>
            <a:off x="11521378" y="6409773"/>
            <a:ext cx="372218" cy="276999"/>
          </a:xfrm>
          <a:prstGeom prst="rect">
            <a:avLst/>
          </a:prstGeom>
          <a:noFill/>
        </p:spPr>
        <p:txBody>
          <a:bodyPr wrap="none" rtlCol="0">
            <a:spAutoFit/>
          </a:bodyPr>
          <a:lstStyle/>
          <a:p>
            <a:pPr algn="r"/>
            <a:fld id="{42D067E6-6582-4AD4-8521-F7089C370E58}" type="slidenum">
              <a:rPr lang="en-US" sz="1200" smtClean="0">
                <a:solidFill>
                  <a:schemeClr val="tx2">
                    <a:lumMod val="60000"/>
                    <a:lumOff val="40000"/>
                  </a:schemeClr>
                </a:solidFill>
                <a:latin typeface="Helvetica"/>
                <a:cs typeface="Helvetica"/>
              </a:rPr>
              <a:t>‹#›</a:t>
            </a:fld>
            <a:endParaRPr lang="en-US" sz="1200" dirty="0">
              <a:solidFill>
                <a:schemeClr val="tx2">
                  <a:lumMod val="60000"/>
                  <a:lumOff val="40000"/>
                </a:schemeClr>
              </a:solidFill>
              <a:latin typeface="Helvetica"/>
              <a:cs typeface="Helvetica"/>
            </a:endParaRPr>
          </a:p>
        </p:txBody>
      </p:sp>
    </p:spTree>
    <p:extLst>
      <p:ext uri="{BB962C8B-B14F-4D97-AF65-F5344CB8AC3E}">
        <p14:creationId xmlns:p14="http://schemas.microsoft.com/office/powerpoint/2010/main" val="3560423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016500" y="6334126"/>
            <a:ext cx="2844800" cy="365125"/>
          </a:xfrm>
        </p:spPr>
        <p:txBody>
          <a:bodyPr/>
          <a:lstStyle/>
          <a:p>
            <a:fld id="{80BE7C70-36D5-4AD0-BCA1-014875A04664}" type="datetimeFigureOut">
              <a:rPr lang="en-US" smtClean="0"/>
              <a:t>6/28/2018</a:t>
            </a:fld>
            <a:endParaRPr lang="en-US"/>
          </a:p>
        </p:txBody>
      </p:sp>
      <p:sp>
        <p:nvSpPr>
          <p:cNvPr id="6" name="Footer Placeholder 4"/>
          <p:cNvSpPr>
            <a:spLocks noGrp="1"/>
          </p:cNvSpPr>
          <p:nvPr>
            <p:ph type="ftr" sz="quarter" idx="11"/>
          </p:nvPr>
        </p:nvSpPr>
        <p:spPr>
          <a:xfrm>
            <a:off x="406400" y="6384926"/>
            <a:ext cx="3860800" cy="365125"/>
          </a:xfrm>
        </p:spPr>
        <p:txBody>
          <a:bodyPr/>
          <a:lstStyle/>
          <a:p>
            <a:endParaRPr lang="en-US"/>
          </a:p>
        </p:txBody>
      </p:sp>
    </p:spTree>
    <p:extLst>
      <p:ext uri="{BB962C8B-B14F-4D97-AF65-F5344CB8AC3E}">
        <p14:creationId xmlns:p14="http://schemas.microsoft.com/office/powerpoint/2010/main" val="1043041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4813112" y="6349337"/>
            <a:ext cx="2844800" cy="365125"/>
          </a:xfrm>
        </p:spPr>
        <p:txBody>
          <a:bodyPr/>
          <a:lstStyle/>
          <a:p>
            <a:fld id="{80BE7C70-36D5-4AD0-BCA1-014875A04664}" type="datetimeFigureOut">
              <a:rPr lang="en-US" smtClean="0"/>
              <a:t>6/28/2018</a:t>
            </a:fld>
            <a:endParaRPr lang="en-US"/>
          </a:p>
        </p:txBody>
      </p:sp>
      <p:pic>
        <p:nvPicPr>
          <p:cNvPr id="7" name="Picture 6" descr="FDA_FullColor_Monogr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9881" y="269796"/>
            <a:ext cx="827391" cy="743080"/>
          </a:xfrm>
          <a:prstGeom prst="rect">
            <a:avLst/>
          </a:prstGeom>
        </p:spPr>
      </p:pic>
      <p:sp>
        <p:nvSpPr>
          <p:cNvPr id="8" name="Footer Placeholder 4"/>
          <p:cNvSpPr>
            <a:spLocks noGrp="1"/>
          </p:cNvSpPr>
          <p:nvPr>
            <p:ph type="ftr" sz="quarter" idx="11"/>
          </p:nvPr>
        </p:nvSpPr>
        <p:spPr>
          <a:xfrm>
            <a:off x="406400" y="6384926"/>
            <a:ext cx="3860800" cy="365125"/>
          </a:xfrm>
        </p:spPr>
        <p:txBody>
          <a:bodyPr/>
          <a:lstStyle/>
          <a:p>
            <a:endParaRPr lang="en-US"/>
          </a:p>
        </p:txBody>
      </p:sp>
      <p:sp>
        <p:nvSpPr>
          <p:cNvPr id="10" name="TextBox 9"/>
          <p:cNvSpPr txBox="1"/>
          <p:nvPr/>
        </p:nvSpPr>
        <p:spPr>
          <a:xfrm>
            <a:off x="11521378" y="6409773"/>
            <a:ext cx="372218" cy="276999"/>
          </a:xfrm>
          <a:prstGeom prst="rect">
            <a:avLst/>
          </a:prstGeom>
          <a:noFill/>
        </p:spPr>
        <p:txBody>
          <a:bodyPr wrap="none" rtlCol="0">
            <a:spAutoFit/>
          </a:bodyPr>
          <a:lstStyle/>
          <a:p>
            <a:pPr algn="r"/>
            <a:fld id="{42D067E6-6582-4AD4-8521-F7089C370E58}" type="slidenum">
              <a:rPr lang="en-US" sz="1200" smtClean="0">
                <a:solidFill>
                  <a:schemeClr val="tx2">
                    <a:lumMod val="60000"/>
                    <a:lumOff val="40000"/>
                  </a:schemeClr>
                </a:solidFill>
                <a:latin typeface="Helvetica"/>
                <a:cs typeface="Helvetica"/>
              </a:rPr>
              <a:t>‹#›</a:t>
            </a:fld>
            <a:endParaRPr lang="en-US" sz="1200" dirty="0">
              <a:solidFill>
                <a:schemeClr val="tx2">
                  <a:lumMod val="60000"/>
                  <a:lumOff val="40000"/>
                </a:schemeClr>
              </a:solidFill>
              <a:latin typeface="Helvetica"/>
              <a:cs typeface="Helvetica"/>
            </a:endParaRPr>
          </a:p>
        </p:txBody>
      </p:sp>
    </p:spTree>
    <p:extLst>
      <p:ext uri="{BB962C8B-B14F-4D97-AF65-F5344CB8AC3E}">
        <p14:creationId xmlns:p14="http://schemas.microsoft.com/office/powerpoint/2010/main" val="3370579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685743" y="6380337"/>
            <a:ext cx="2844800" cy="365125"/>
          </a:xfrm>
        </p:spPr>
        <p:txBody>
          <a:bodyPr/>
          <a:lstStyle/>
          <a:p>
            <a:fld id="{80BE7C70-36D5-4AD0-BCA1-014875A04664}" type="datetimeFigureOut">
              <a:rPr lang="en-US" smtClean="0"/>
              <a:t>6/28/2018</a:t>
            </a:fld>
            <a:endParaRPr lang="en-US"/>
          </a:p>
        </p:txBody>
      </p:sp>
      <p:pic>
        <p:nvPicPr>
          <p:cNvPr id="8" name="Picture 7" descr="FDA_FullColor_Monogr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9881" y="242500"/>
            <a:ext cx="827391" cy="743080"/>
          </a:xfrm>
          <a:prstGeom prst="rect">
            <a:avLst/>
          </a:prstGeom>
        </p:spPr>
      </p:pic>
      <p:sp>
        <p:nvSpPr>
          <p:cNvPr id="9" name="Footer Placeholder 4"/>
          <p:cNvSpPr>
            <a:spLocks noGrp="1"/>
          </p:cNvSpPr>
          <p:nvPr>
            <p:ph type="ftr" sz="quarter" idx="11"/>
          </p:nvPr>
        </p:nvSpPr>
        <p:spPr>
          <a:xfrm>
            <a:off x="406400" y="6384926"/>
            <a:ext cx="3860800" cy="365125"/>
          </a:xfrm>
        </p:spPr>
        <p:txBody>
          <a:bodyPr/>
          <a:lstStyle/>
          <a:p>
            <a:endParaRPr lang="en-US"/>
          </a:p>
        </p:txBody>
      </p:sp>
      <p:sp>
        <p:nvSpPr>
          <p:cNvPr id="11" name="TextBox 10"/>
          <p:cNvSpPr txBox="1"/>
          <p:nvPr/>
        </p:nvSpPr>
        <p:spPr>
          <a:xfrm>
            <a:off x="11521378" y="6409773"/>
            <a:ext cx="372218" cy="276999"/>
          </a:xfrm>
          <a:prstGeom prst="rect">
            <a:avLst/>
          </a:prstGeom>
          <a:noFill/>
        </p:spPr>
        <p:txBody>
          <a:bodyPr wrap="none" rtlCol="0">
            <a:spAutoFit/>
          </a:bodyPr>
          <a:lstStyle/>
          <a:p>
            <a:pPr algn="r"/>
            <a:fld id="{42D067E6-6582-4AD4-8521-F7089C370E58}" type="slidenum">
              <a:rPr lang="en-US" sz="1200" smtClean="0">
                <a:solidFill>
                  <a:schemeClr val="tx2">
                    <a:lumMod val="60000"/>
                    <a:lumOff val="40000"/>
                  </a:schemeClr>
                </a:solidFill>
                <a:latin typeface="Helvetica"/>
                <a:cs typeface="Helvetica"/>
              </a:rPr>
              <a:t>‹#›</a:t>
            </a:fld>
            <a:endParaRPr lang="en-US" sz="1200" dirty="0">
              <a:solidFill>
                <a:schemeClr val="tx2">
                  <a:lumMod val="60000"/>
                  <a:lumOff val="40000"/>
                </a:schemeClr>
              </a:solidFill>
              <a:latin typeface="Helvetica"/>
              <a:cs typeface="Helvetica"/>
            </a:endParaRPr>
          </a:p>
        </p:txBody>
      </p:sp>
    </p:spTree>
    <p:extLst>
      <p:ext uri="{BB962C8B-B14F-4D97-AF65-F5344CB8AC3E}">
        <p14:creationId xmlns:p14="http://schemas.microsoft.com/office/powerpoint/2010/main" val="1267039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5181600" y="6384926"/>
            <a:ext cx="2844800" cy="365125"/>
          </a:xfrm>
        </p:spPr>
        <p:txBody>
          <a:bodyPr/>
          <a:lstStyle/>
          <a:p>
            <a:fld id="{80BE7C70-36D5-4AD0-BCA1-014875A04664}" type="datetimeFigureOut">
              <a:rPr lang="en-US" smtClean="0"/>
              <a:t>6/28/2018</a:t>
            </a:fld>
            <a:endParaRPr lang="en-US"/>
          </a:p>
        </p:txBody>
      </p:sp>
      <p:pic>
        <p:nvPicPr>
          <p:cNvPr id="10" name="Picture 9" descr="FDA_FullColor_Monogr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9881" y="242500"/>
            <a:ext cx="827391" cy="743080"/>
          </a:xfrm>
          <a:prstGeom prst="rect">
            <a:avLst/>
          </a:prstGeom>
        </p:spPr>
      </p:pic>
      <p:sp>
        <p:nvSpPr>
          <p:cNvPr id="11" name="Footer Placeholder 4"/>
          <p:cNvSpPr>
            <a:spLocks noGrp="1"/>
          </p:cNvSpPr>
          <p:nvPr>
            <p:ph type="ftr" sz="quarter" idx="11"/>
          </p:nvPr>
        </p:nvSpPr>
        <p:spPr>
          <a:xfrm>
            <a:off x="406400" y="6384926"/>
            <a:ext cx="3860800" cy="365125"/>
          </a:xfrm>
        </p:spPr>
        <p:txBody>
          <a:bodyPr/>
          <a:lstStyle/>
          <a:p>
            <a:endParaRPr lang="en-US"/>
          </a:p>
        </p:txBody>
      </p:sp>
      <p:sp>
        <p:nvSpPr>
          <p:cNvPr id="13" name="TextBox 12"/>
          <p:cNvSpPr txBox="1"/>
          <p:nvPr/>
        </p:nvSpPr>
        <p:spPr>
          <a:xfrm>
            <a:off x="11521378" y="6409773"/>
            <a:ext cx="372218" cy="276999"/>
          </a:xfrm>
          <a:prstGeom prst="rect">
            <a:avLst/>
          </a:prstGeom>
          <a:noFill/>
        </p:spPr>
        <p:txBody>
          <a:bodyPr wrap="none" rtlCol="0">
            <a:spAutoFit/>
          </a:bodyPr>
          <a:lstStyle/>
          <a:p>
            <a:pPr algn="r"/>
            <a:fld id="{42D067E6-6582-4AD4-8521-F7089C370E58}" type="slidenum">
              <a:rPr lang="en-US" sz="1200" smtClean="0">
                <a:solidFill>
                  <a:schemeClr val="tx2">
                    <a:lumMod val="60000"/>
                    <a:lumOff val="40000"/>
                  </a:schemeClr>
                </a:solidFill>
                <a:latin typeface="Helvetica"/>
                <a:cs typeface="Helvetica"/>
              </a:rPr>
              <a:t>‹#›</a:t>
            </a:fld>
            <a:endParaRPr lang="en-US" sz="1200" dirty="0">
              <a:solidFill>
                <a:schemeClr val="tx2">
                  <a:lumMod val="60000"/>
                  <a:lumOff val="40000"/>
                </a:schemeClr>
              </a:solidFill>
              <a:latin typeface="Helvetica"/>
              <a:cs typeface="Helvetica"/>
            </a:endParaRPr>
          </a:p>
        </p:txBody>
      </p:sp>
    </p:spTree>
    <p:extLst>
      <p:ext uri="{BB962C8B-B14F-4D97-AF65-F5344CB8AC3E}">
        <p14:creationId xmlns:p14="http://schemas.microsoft.com/office/powerpoint/2010/main" val="4015254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794913" y="6391750"/>
            <a:ext cx="2844800" cy="365125"/>
          </a:xfrm>
        </p:spPr>
        <p:txBody>
          <a:bodyPr/>
          <a:lstStyle/>
          <a:p>
            <a:fld id="{80BE7C70-36D5-4AD0-BCA1-014875A04664}" type="datetimeFigureOut">
              <a:rPr lang="en-US" smtClean="0"/>
              <a:t>6/28/2018</a:t>
            </a:fld>
            <a:endParaRPr lang="en-US"/>
          </a:p>
        </p:txBody>
      </p:sp>
      <p:pic>
        <p:nvPicPr>
          <p:cNvPr id="6" name="Picture 5" descr="FDA_FullColor_Monogr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9881" y="242500"/>
            <a:ext cx="827391" cy="743080"/>
          </a:xfrm>
          <a:prstGeom prst="rect">
            <a:avLst/>
          </a:prstGeom>
        </p:spPr>
      </p:pic>
      <p:sp>
        <p:nvSpPr>
          <p:cNvPr id="7" name="Footer Placeholder 4"/>
          <p:cNvSpPr>
            <a:spLocks noGrp="1"/>
          </p:cNvSpPr>
          <p:nvPr>
            <p:ph type="ftr" sz="quarter" idx="11"/>
          </p:nvPr>
        </p:nvSpPr>
        <p:spPr>
          <a:xfrm>
            <a:off x="406400" y="6384926"/>
            <a:ext cx="3860800" cy="365125"/>
          </a:xfrm>
        </p:spPr>
        <p:txBody>
          <a:bodyPr/>
          <a:lstStyle/>
          <a:p>
            <a:endParaRPr lang="en-US"/>
          </a:p>
        </p:txBody>
      </p:sp>
      <p:sp>
        <p:nvSpPr>
          <p:cNvPr id="9" name="TextBox 8"/>
          <p:cNvSpPr txBox="1"/>
          <p:nvPr/>
        </p:nvSpPr>
        <p:spPr>
          <a:xfrm>
            <a:off x="11521378" y="6409773"/>
            <a:ext cx="372218" cy="276999"/>
          </a:xfrm>
          <a:prstGeom prst="rect">
            <a:avLst/>
          </a:prstGeom>
          <a:noFill/>
        </p:spPr>
        <p:txBody>
          <a:bodyPr wrap="none" rtlCol="0">
            <a:spAutoFit/>
          </a:bodyPr>
          <a:lstStyle/>
          <a:p>
            <a:pPr algn="r"/>
            <a:fld id="{42D067E6-6582-4AD4-8521-F7089C370E58}" type="slidenum">
              <a:rPr lang="en-US" sz="1200" smtClean="0">
                <a:solidFill>
                  <a:schemeClr val="tx2">
                    <a:lumMod val="60000"/>
                    <a:lumOff val="40000"/>
                  </a:schemeClr>
                </a:solidFill>
                <a:latin typeface="Helvetica"/>
                <a:cs typeface="Helvetica"/>
              </a:rPr>
              <a:t>‹#›</a:t>
            </a:fld>
            <a:endParaRPr lang="en-US" sz="1200" dirty="0">
              <a:solidFill>
                <a:schemeClr val="tx2">
                  <a:lumMod val="60000"/>
                  <a:lumOff val="40000"/>
                </a:schemeClr>
              </a:solidFill>
              <a:latin typeface="Helvetica"/>
              <a:cs typeface="Helvetica"/>
            </a:endParaRPr>
          </a:p>
        </p:txBody>
      </p:sp>
    </p:spTree>
    <p:extLst>
      <p:ext uri="{BB962C8B-B14F-4D97-AF65-F5344CB8AC3E}">
        <p14:creationId xmlns:p14="http://schemas.microsoft.com/office/powerpoint/2010/main" val="4178199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20684" y="6349338"/>
            <a:ext cx="2844800" cy="365125"/>
          </a:xfrm>
        </p:spPr>
        <p:txBody>
          <a:bodyPr/>
          <a:lstStyle/>
          <a:p>
            <a:fld id="{80BE7C70-36D5-4AD0-BCA1-014875A04664}" type="datetimeFigureOut">
              <a:rPr lang="en-US" smtClean="0"/>
              <a:t>6/28/2018</a:t>
            </a:fld>
            <a:endParaRPr lang="en-US"/>
          </a:p>
        </p:txBody>
      </p:sp>
      <p:pic>
        <p:nvPicPr>
          <p:cNvPr id="8" name="Picture 7" descr="FDA_FullColor_Monogr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9881" y="242500"/>
            <a:ext cx="827391" cy="743080"/>
          </a:xfrm>
          <a:prstGeom prst="rect">
            <a:avLst/>
          </a:prstGeom>
        </p:spPr>
      </p:pic>
      <p:sp>
        <p:nvSpPr>
          <p:cNvPr id="9" name="Footer Placeholder 4"/>
          <p:cNvSpPr>
            <a:spLocks noGrp="1"/>
          </p:cNvSpPr>
          <p:nvPr>
            <p:ph type="ftr" sz="quarter" idx="11"/>
          </p:nvPr>
        </p:nvSpPr>
        <p:spPr>
          <a:xfrm>
            <a:off x="406400" y="6384926"/>
            <a:ext cx="3860800" cy="365125"/>
          </a:xfrm>
        </p:spPr>
        <p:txBody>
          <a:bodyPr/>
          <a:lstStyle/>
          <a:p>
            <a:endParaRPr lang="en-US"/>
          </a:p>
        </p:txBody>
      </p:sp>
      <p:sp>
        <p:nvSpPr>
          <p:cNvPr id="11" name="TextBox 10"/>
          <p:cNvSpPr txBox="1"/>
          <p:nvPr/>
        </p:nvSpPr>
        <p:spPr>
          <a:xfrm>
            <a:off x="11521378" y="6409773"/>
            <a:ext cx="372218" cy="276999"/>
          </a:xfrm>
          <a:prstGeom prst="rect">
            <a:avLst/>
          </a:prstGeom>
          <a:noFill/>
        </p:spPr>
        <p:txBody>
          <a:bodyPr wrap="none" rtlCol="0">
            <a:spAutoFit/>
          </a:bodyPr>
          <a:lstStyle/>
          <a:p>
            <a:pPr algn="r"/>
            <a:fld id="{42D067E6-6582-4AD4-8521-F7089C370E58}" type="slidenum">
              <a:rPr lang="en-US" sz="1200" smtClean="0">
                <a:solidFill>
                  <a:schemeClr val="tx2">
                    <a:lumMod val="60000"/>
                    <a:lumOff val="40000"/>
                  </a:schemeClr>
                </a:solidFill>
                <a:latin typeface="Helvetica"/>
                <a:cs typeface="Helvetica"/>
              </a:rPr>
              <a:t>‹#›</a:t>
            </a:fld>
            <a:endParaRPr lang="en-US" sz="1200" dirty="0">
              <a:solidFill>
                <a:schemeClr val="tx2">
                  <a:lumMod val="60000"/>
                  <a:lumOff val="40000"/>
                </a:schemeClr>
              </a:solidFill>
              <a:latin typeface="Helvetica"/>
              <a:cs typeface="Helvetica"/>
            </a:endParaRPr>
          </a:p>
        </p:txBody>
      </p:sp>
    </p:spTree>
    <p:extLst>
      <p:ext uri="{BB962C8B-B14F-4D97-AF65-F5344CB8AC3E}">
        <p14:creationId xmlns:p14="http://schemas.microsoft.com/office/powerpoint/2010/main" val="22832039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958685" y="6384926"/>
            <a:ext cx="2844800" cy="365125"/>
          </a:xfrm>
        </p:spPr>
        <p:txBody>
          <a:bodyPr/>
          <a:lstStyle/>
          <a:p>
            <a:fld id="{80BE7C70-36D5-4AD0-BCA1-014875A04664}" type="datetimeFigureOut">
              <a:rPr lang="en-US" smtClean="0"/>
              <a:t>6/28/2018</a:t>
            </a:fld>
            <a:endParaRPr lang="en-US"/>
          </a:p>
        </p:txBody>
      </p:sp>
      <p:pic>
        <p:nvPicPr>
          <p:cNvPr id="8" name="Picture 7" descr="FDA_FullColor_Monogr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9881" y="242500"/>
            <a:ext cx="827391" cy="743080"/>
          </a:xfrm>
          <a:prstGeom prst="rect">
            <a:avLst/>
          </a:prstGeom>
        </p:spPr>
      </p:pic>
      <p:sp>
        <p:nvSpPr>
          <p:cNvPr id="9" name="Footer Placeholder 4"/>
          <p:cNvSpPr>
            <a:spLocks noGrp="1"/>
          </p:cNvSpPr>
          <p:nvPr>
            <p:ph type="ftr" sz="quarter" idx="11"/>
          </p:nvPr>
        </p:nvSpPr>
        <p:spPr>
          <a:xfrm>
            <a:off x="406400" y="6384926"/>
            <a:ext cx="3860800" cy="365125"/>
          </a:xfrm>
        </p:spPr>
        <p:txBody>
          <a:bodyPr/>
          <a:lstStyle/>
          <a:p>
            <a:endParaRPr lang="en-US"/>
          </a:p>
        </p:txBody>
      </p:sp>
      <p:sp>
        <p:nvSpPr>
          <p:cNvPr id="11" name="TextBox 10"/>
          <p:cNvSpPr txBox="1"/>
          <p:nvPr/>
        </p:nvSpPr>
        <p:spPr>
          <a:xfrm>
            <a:off x="11521378" y="6409773"/>
            <a:ext cx="372218" cy="276999"/>
          </a:xfrm>
          <a:prstGeom prst="rect">
            <a:avLst/>
          </a:prstGeom>
          <a:noFill/>
        </p:spPr>
        <p:txBody>
          <a:bodyPr wrap="none" rtlCol="0">
            <a:spAutoFit/>
          </a:bodyPr>
          <a:lstStyle/>
          <a:p>
            <a:pPr algn="r"/>
            <a:fld id="{42D067E6-6582-4AD4-8521-F7089C370E58}" type="slidenum">
              <a:rPr lang="en-US" sz="1200" smtClean="0">
                <a:solidFill>
                  <a:schemeClr val="tx2">
                    <a:lumMod val="60000"/>
                    <a:lumOff val="40000"/>
                  </a:schemeClr>
                </a:solidFill>
                <a:latin typeface="Helvetica"/>
                <a:cs typeface="Helvetica"/>
              </a:rPr>
              <a:t>‹#›</a:t>
            </a:fld>
            <a:endParaRPr lang="en-US" sz="1200" dirty="0">
              <a:solidFill>
                <a:schemeClr val="tx2">
                  <a:lumMod val="60000"/>
                  <a:lumOff val="40000"/>
                </a:schemeClr>
              </a:solidFill>
              <a:latin typeface="Helvetica"/>
              <a:cs typeface="Helvetica"/>
            </a:endParaRPr>
          </a:p>
        </p:txBody>
      </p:sp>
    </p:spTree>
    <p:extLst>
      <p:ext uri="{BB962C8B-B14F-4D97-AF65-F5344CB8AC3E}">
        <p14:creationId xmlns:p14="http://schemas.microsoft.com/office/powerpoint/2010/main" val="3513898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BE7C70-36D5-4AD0-BCA1-014875A04664}" type="datetimeFigureOut">
              <a:rPr lang="en-US" smtClean="0"/>
              <a:t>6/28/2018</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608065-21C9-48FC-8D55-E8305B1C2C7C}" type="slidenum">
              <a:rPr lang="en-US" smtClean="0"/>
              <a:t>‹#›</a:t>
            </a:fld>
            <a:endParaRPr lang="en-US"/>
          </a:p>
        </p:txBody>
      </p:sp>
    </p:spTree>
    <p:extLst>
      <p:ext uri="{BB962C8B-B14F-4D97-AF65-F5344CB8AC3E}">
        <p14:creationId xmlns:p14="http://schemas.microsoft.com/office/powerpoint/2010/main" val="422180340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video" Target="https://www.youtube.com/embed/SMy2_qNO2Y0?start=115"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5.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Capstone data project:</a:t>
            </a:r>
            <a:br>
              <a:rPr lang="en-US" dirty="0"/>
            </a:br>
            <a:r>
              <a:rPr lang="en-US" dirty="0"/>
              <a:t>Battery Adverse Events Analysis</a:t>
            </a:r>
          </a:p>
        </p:txBody>
      </p:sp>
      <p:sp>
        <p:nvSpPr>
          <p:cNvPr id="3" name="Subtitle 2"/>
          <p:cNvSpPr>
            <a:spLocks noGrp="1"/>
          </p:cNvSpPr>
          <p:nvPr>
            <p:ph type="subTitle" idx="1"/>
          </p:nvPr>
        </p:nvSpPr>
        <p:spPr/>
        <p:txBody>
          <a:bodyPr/>
          <a:lstStyle/>
          <a:p>
            <a:r>
              <a:rPr lang="en-US" dirty="0"/>
              <a:t>Iacovos (Jake) Kyprianou, Nathan Smith</a:t>
            </a:r>
          </a:p>
          <a:p>
            <a:r>
              <a:rPr lang="en-US" dirty="0"/>
              <a:t>US FDA</a:t>
            </a:r>
          </a:p>
          <a:p>
            <a:r>
              <a:rPr lang="en-US" dirty="0"/>
              <a:t>Center For Devices and Radiological Health</a:t>
            </a:r>
          </a:p>
        </p:txBody>
      </p:sp>
    </p:spTree>
    <p:extLst>
      <p:ext uri="{BB962C8B-B14F-4D97-AF65-F5344CB8AC3E}">
        <p14:creationId xmlns:p14="http://schemas.microsoft.com/office/powerpoint/2010/main" val="3358448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dirty="0"/>
              <a:t>What is the problem and who is the end user?</a:t>
            </a:r>
          </a:p>
          <a:p>
            <a:r>
              <a:rPr lang="en-US" dirty="0"/>
              <a:t>Dataset description</a:t>
            </a:r>
          </a:p>
          <a:p>
            <a:r>
              <a:rPr lang="en-US" dirty="0"/>
              <a:t>Variables of interest and how are they distributed?</a:t>
            </a:r>
          </a:p>
          <a:p>
            <a:r>
              <a:rPr lang="en-US" dirty="0"/>
              <a:t>Supervised or unsupervised?</a:t>
            </a:r>
          </a:p>
          <a:p>
            <a:r>
              <a:rPr lang="en-US" dirty="0"/>
              <a:t>If supervised what is your target variable?</a:t>
            </a:r>
          </a:p>
          <a:p>
            <a:r>
              <a:rPr lang="en-US" dirty="0"/>
              <a:t>What challenges do you see?</a:t>
            </a:r>
          </a:p>
          <a:p>
            <a:r>
              <a:rPr lang="en-US" dirty="0"/>
              <a:t>Plan of action - Gantt chart</a:t>
            </a:r>
            <a:endParaRPr lang="en-US" dirty="0"/>
          </a:p>
        </p:txBody>
      </p:sp>
    </p:spTree>
    <p:extLst>
      <p:ext uri="{BB962C8B-B14F-4D97-AF65-F5344CB8AC3E}">
        <p14:creationId xmlns:p14="http://schemas.microsoft.com/office/powerpoint/2010/main" val="2695954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My2_qNO2Y0"/>
          <p:cNvPicPr>
            <a:picLocks noGrp="1" noRot="1" noChangeAspect="1"/>
          </p:cNvPicPr>
          <p:nvPr>
            <p:ph idx="4294967295"/>
            <a:videoFile r:link="rId1"/>
          </p:nvPr>
        </p:nvPicPr>
        <p:blipFill>
          <a:blip r:embed="rId3"/>
          <a:stretch>
            <a:fillRect/>
          </a:stretch>
        </p:blipFill>
        <p:spPr>
          <a:xfrm>
            <a:off x="0" y="0"/>
            <a:ext cx="12192996" cy="6858000"/>
          </a:xfrm>
          <a:prstGeom prst="rect">
            <a:avLst/>
          </a:prstGeom>
        </p:spPr>
      </p:pic>
    </p:spTree>
    <p:extLst>
      <p:ext uri="{BB962C8B-B14F-4D97-AF65-F5344CB8AC3E}">
        <p14:creationId xmlns:p14="http://schemas.microsoft.com/office/powerpoint/2010/main" val="30075512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p:cTn id="7"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Fireman next to burned batteries" title="Fireman next to burned batteries"/>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2790921" y="4041776"/>
            <a:ext cx="4781550"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rcRect b="9612"/>
          <a:stretch/>
        </p:blipFill>
        <p:spPr bwMode="auto">
          <a:xfrm>
            <a:off x="7690813" y="3903230"/>
            <a:ext cx="4360942" cy="2954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p:cNvPicPr>
            <a:picLocks noChangeAspect="1"/>
          </p:cNvPicPr>
          <p:nvPr/>
        </p:nvPicPr>
        <p:blipFill>
          <a:blip r:embed="rId7"/>
          <a:stretch>
            <a:fillRect/>
          </a:stretch>
        </p:blipFill>
        <p:spPr>
          <a:xfrm>
            <a:off x="5311002" y="0"/>
            <a:ext cx="6541257" cy="3770843"/>
          </a:xfrm>
          <a:prstGeom prst="rect">
            <a:avLst/>
          </a:prstGeom>
        </p:spPr>
      </p:pic>
      <p:pic>
        <p:nvPicPr>
          <p:cNvPr id="9" name="Picture 8"/>
          <p:cNvPicPr>
            <a:picLocks noChangeAspect="1"/>
          </p:cNvPicPr>
          <p:nvPr/>
        </p:nvPicPr>
        <p:blipFill>
          <a:blip r:embed="rId8"/>
          <a:stretch>
            <a:fillRect/>
          </a:stretch>
        </p:blipFill>
        <p:spPr>
          <a:xfrm>
            <a:off x="0" y="0"/>
            <a:ext cx="5125751" cy="4041776"/>
          </a:xfrm>
          <a:prstGeom prst="rect">
            <a:avLst/>
          </a:prstGeom>
        </p:spPr>
      </p:pic>
      <p:pic>
        <p:nvPicPr>
          <p:cNvPr id="11" name="Picture 2" descr="Image result for low battery"/>
          <p:cNvPicPr>
            <a:picLocks noChangeAspect="1" noChangeArrowheads="1"/>
          </p:cNvPicPr>
          <p:nvPr/>
        </p:nvPicPr>
        <p:blipFill>
          <a:blip r:embed="rId9">
            <a:clrChange>
              <a:clrFrom>
                <a:srgbClr val="E3CFD1"/>
              </a:clrFrom>
              <a:clrTo>
                <a:srgbClr val="E3CFD1">
                  <a:alpha val="0"/>
                </a:srgbClr>
              </a:clrTo>
            </a:clrChange>
            <a:extLst>
              <a:ext uri="{BEBA8EAE-BF5A-486C-A8C5-ECC9F3942E4B}">
                <a14:imgProps xmlns:a14="http://schemas.microsoft.com/office/drawing/2010/main">
                  <a14:imgLayer r:embed="rId10">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0" y="4041776"/>
            <a:ext cx="2857587" cy="2870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5011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Content Placeholder 2"/>
          <p:cNvSpPr>
            <a:spLocks noGrp="1"/>
          </p:cNvSpPr>
          <p:nvPr>
            <p:ph idx="1"/>
          </p:nvPr>
        </p:nvSpPr>
        <p:spPr/>
        <p:txBody>
          <a:bodyPr>
            <a:normAutofit lnSpcReduction="10000"/>
          </a:bodyPr>
          <a:lstStyle/>
          <a:p>
            <a:r>
              <a:rPr lang="en-US" dirty="0"/>
              <a:t>Currently regulatory approach to reducing battery related adverse events is not data driven.</a:t>
            </a:r>
          </a:p>
          <a:p>
            <a:pPr lvl="1"/>
            <a:r>
              <a:rPr lang="en-US" dirty="0"/>
              <a:t>The battery related premarket questions and evidence the FDA asks for are generic and not risk-based</a:t>
            </a:r>
          </a:p>
          <a:p>
            <a:pPr lvl="1"/>
            <a:r>
              <a:rPr lang="en-US" dirty="0"/>
              <a:t>The postmarket surveillance and compliance strategy is generic and not risk-based</a:t>
            </a:r>
          </a:p>
          <a:p>
            <a:r>
              <a:rPr lang="en-US" dirty="0"/>
              <a:t>End user:</a:t>
            </a:r>
          </a:p>
          <a:p>
            <a:pPr lvl="1"/>
            <a:r>
              <a:rPr lang="en-US" dirty="0"/>
              <a:t>Premarket submission review staff and consultants</a:t>
            </a:r>
          </a:p>
          <a:p>
            <a:pPr lvl="1"/>
            <a:r>
              <a:rPr lang="en-US" dirty="0"/>
              <a:t>Post market surveillance and compliance staff</a:t>
            </a:r>
          </a:p>
        </p:txBody>
      </p:sp>
    </p:spTree>
    <p:extLst>
      <p:ext uri="{BB962C8B-B14F-4D97-AF65-F5344CB8AC3E}">
        <p14:creationId xmlns:p14="http://schemas.microsoft.com/office/powerpoint/2010/main" val="3671712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672" y="183170"/>
            <a:ext cx="11345471" cy="926020"/>
          </a:xfrm>
        </p:spPr>
        <p:txBody>
          <a:bodyPr/>
          <a:lstStyle/>
          <a:p>
            <a:r>
              <a:rPr lang="en-US" dirty="0"/>
              <a:t>Proposed solution</a:t>
            </a:r>
          </a:p>
        </p:txBody>
      </p:sp>
      <p:sp>
        <p:nvSpPr>
          <p:cNvPr id="4" name="Content Placeholder 3"/>
          <p:cNvSpPr>
            <a:spLocks noGrp="1"/>
          </p:cNvSpPr>
          <p:nvPr>
            <p:ph idx="1"/>
          </p:nvPr>
        </p:nvSpPr>
        <p:spPr>
          <a:xfrm>
            <a:off x="838200" y="1758156"/>
            <a:ext cx="4879109" cy="4750666"/>
          </a:xfrm>
        </p:spPr>
        <p:txBody>
          <a:bodyPr>
            <a:normAutofit fontScale="85000" lnSpcReduction="10000"/>
          </a:bodyPr>
          <a:lstStyle/>
          <a:p>
            <a:r>
              <a:rPr lang="en-US" dirty="0"/>
              <a:t>Discriminate between battery and non battery related events</a:t>
            </a:r>
          </a:p>
          <a:p>
            <a:r>
              <a:rPr lang="en-US" dirty="0"/>
              <a:t>Develop Pareto Charts for battery adverse event types using text modeling techniques</a:t>
            </a:r>
          </a:p>
          <a:p>
            <a:r>
              <a:rPr lang="en-US" dirty="0"/>
              <a:t>Strategy:</a:t>
            </a:r>
          </a:p>
          <a:p>
            <a:pPr lvl="1"/>
            <a:r>
              <a:rPr lang="en-US" dirty="0"/>
              <a:t>Supervised: Discriminate between battery and non battery</a:t>
            </a:r>
          </a:p>
          <a:p>
            <a:pPr lvl="1"/>
            <a:r>
              <a:rPr lang="en-US" dirty="0"/>
              <a:t>Non-supervised: model topics using Latent </a:t>
            </a:r>
            <a:r>
              <a:rPr lang="en-US" dirty="0" err="1"/>
              <a:t>Dirichlet</a:t>
            </a:r>
            <a:r>
              <a:rPr lang="en-US" dirty="0"/>
              <a:t> Allocation</a:t>
            </a:r>
          </a:p>
        </p:txBody>
      </p:sp>
      <p:pic>
        <p:nvPicPr>
          <p:cNvPr id="1026" name="Picture 2" descr="Pareto chart of titanium investment casting defects.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3655" y="923925"/>
            <a:ext cx="5848350" cy="59340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448981" y="2796216"/>
            <a:ext cx="2803783" cy="646331"/>
          </a:xfrm>
          <a:prstGeom prst="rect">
            <a:avLst/>
          </a:prstGeom>
        </p:spPr>
        <p:txBody>
          <a:bodyPr wrap="square">
            <a:spAutoFit/>
          </a:bodyPr>
          <a:lstStyle/>
          <a:p>
            <a:r>
              <a:rPr lang="en-US" b="0" i="0" dirty="0">
                <a:solidFill>
                  <a:srgbClr val="222222"/>
                </a:solidFill>
                <a:effectLst/>
                <a:latin typeface="Arial" panose="020B0604020202020204" pitchFamily="34" charset="0"/>
              </a:rPr>
              <a:t>80% of the effects come from 20% of the causes.</a:t>
            </a:r>
            <a:endParaRPr lang="en-US" dirty="0"/>
          </a:p>
        </p:txBody>
      </p:sp>
    </p:spTree>
    <p:extLst>
      <p:ext uri="{BB962C8B-B14F-4D97-AF65-F5344CB8AC3E}">
        <p14:creationId xmlns:p14="http://schemas.microsoft.com/office/powerpoint/2010/main" val="138194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description</a:t>
            </a:r>
          </a:p>
        </p:txBody>
      </p:sp>
      <p:sp>
        <p:nvSpPr>
          <p:cNvPr id="3" name="Content Placeholder 2"/>
          <p:cNvSpPr>
            <a:spLocks noGrp="1"/>
          </p:cNvSpPr>
          <p:nvPr>
            <p:ph idx="1"/>
          </p:nvPr>
        </p:nvSpPr>
        <p:spPr/>
        <p:txBody>
          <a:bodyPr>
            <a:normAutofit fontScale="92500" lnSpcReduction="20000"/>
          </a:bodyPr>
          <a:lstStyle/>
          <a:p>
            <a:pPr marL="0" indent="0">
              <a:buNone/>
            </a:pPr>
            <a:r>
              <a:rPr lang="en-US" dirty="0"/>
              <a:t>Sample:</a:t>
            </a:r>
          </a:p>
          <a:p>
            <a:pPr marL="0" indent="0">
              <a:buNone/>
            </a:pPr>
            <a:r>
              <a:rPr lang="en-US" dirty="0"/>
              <a:t>EVENT DESCRIPTION: BOSTON SCIENTIFIC CRM RECEIVED INFORMATION THAT THIS IMPLANTABLE CARDIOVERTER DEFIBRILLATOR (ICD) ISSUED TWO RED ALERTS IN LATITUDE. THE DEVICE HAD DECLARED END OF LIFE (EOL) BATTERY STATUS, AND EXHIBITED A CHARGE TIMEOUT FAULT DUE TO A CHARGE TIME OF 45.1 SECONDS. THE MONITORING VOLTAGE WAS 3.12V. A SAVE TO DISK WAS SENT IN FOR ENGINEERING EVALUATION, BUT IMMEDIATE DEVICE REPLACEMENT WAS RECOMMENDED. THE DEVICE WAS EXPLANTED THE FOLLOWING DAY AND REPLACED WITH ANOTHER BOSTON SCIENTIFIC ICD. THERE WERE NO ADVERSE PATIENT EVENTS WERE REPORTED.</a:t>
            </a:r>
            <a:endParaRPr lang="en-US" dirty="0"/>
          </a:p>
        </p:txBody>
      </p:sp>
      <p:pic>
        <p:nvPicPr>
          <p:cNvPr id="4" name="Picture 3"/>
          <p:cNvPicPr>
            <a:picLocks noChangeAspect="1"/>
          </p:cNvPicPr>
          <p:nvPr/>
        </p:nvPicPr>
        <p:blipFill>
          <a:blip r:embed="rId2"/>
          <a:stretch>
            <a:fillRect/>
          </a:stretch>
        </p:blipFill>
        <p:spPr>
          <a:xfrm>
            <a:off x="4140488" y="3499025"/>
            <a:ext cx="2962275" cy="1495425"/>
          </a:xfrm>
          <a:prstGeom prst="rect">
            <a:avLst/>
          </a:prstGeom>
        </p:spPr>
      </p:pic>
    </p:spTree>
    <p:extLst>
      <p:ext uri="{BB962C8B-B14F-4D97-AF65-F5344CB8AC3E}">
        <p14:creationId xmlns:p14="http://schemas.microsoft.com/office/powerpoint/2010/main" val="1715233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799" y="238589"/>
            <a:ext cx="11345471" cy="926020"/>
          </a:xfrm>
        </p:spPr>
        <p:txBody>
          <a:bodyPr/>
          <a:lstStyle/>
          <a:p>
            <a:r>
              <a:rPr lang="en-US" dirty="0"/>
              <a:t>Challenges</a:t>
            </a:r>
          </a:p>
        </p:txBody>
      </p:sp>
      <p:sp>
        <p:nvSpPr>
          <p:cNvPr id="5" name="Content Placeholder 4"/>
          <p:cNvSpPr>
            <a:spLocks noGrp="1"/>
          </p:cNvSpPr>
          <p:nvPr>
            <p:ph idx="1"/>
          </p:nvPr>
        </p:nvSpPr>
        <p:spPr>
          <a:xfrm>
            <a:off x="838200" y="1349336"/>
            <a:ext cx="10515600" cy="2991755"/>
          </a:xfrm>
        </p:spPr>
        <p:txBody>
          <a:bodyPr>
            <a:normAutofit fontScale="92500" lnSpcReduction="10000"/>
          </a:bodyPr>
          <a:lstStyle/>
          <a:p>
            <a:r>
              <a:rPr lang="en-US" dirty="0"/>
              <a:t>No available data for developing a supervised classifier</a:t>
            </a:r>
          </a:p>
          <a:p>
            <a:pPr lvl="1"/>
            <a:r>
              <a:rPr lang="en-US" dirty="0"/>
              <a:t>Discriminate between battery and non-battery events</a:t>
            </a:r>
          </a:p>
          <a:p>
            <a:r>
              <a:rPr lang="en-US" dirty="0"/>
              <a:t>Unsupervised topic modeling will require a lot of interpretation</a:t>
            </a:r>
          </a:p>
          <a:p>
            <a:r>
              <a:rPr lang="en-US" dirty="0"/>
              <a:t>Other</a:t>
            </a:r>
          </a:p>
          <a:p>
            <a:pPr lvl="1"/>
            <a:r>
              <a:rPr lang="en-US" dirty="0"/>
              <a:t>Cleaning data</a:t>
            </a:r>
          </a:p>
          <a:p>
            <a:pPr lvl="1"/>
            <a:r>
              <a:rPr lang="en-US" dirty="0"/>
              <a:t>Deciding on n-grams</a:t>
            </a:r>
          </a:p>
        </p:txBody>
      </p:sp>
      <p:pic>
        <p:nvPicPr>
          <p:cNvPr id="4" name="Picture 3"/>
          <p:cNvPicPr>
            <a:picLocks noChangeAspect="1"/>
          </p:cNvPicPr>
          <p:nvPr/>
        </p:nvPicPr>
        <p:blipFill>
          <a:blip r:embed="rId2"/>
          <a:stretch>
            <a:fillRect/>
          </a:stretch>
        </p:blipFill>
        <p:spPr>
          <a:xfrm>
            <a:off x="144130" y="4486707"/>
            <a:ext cx="12047870" cy="2371293"/>
          </a:xfrm>
          <a:prstGeom prst="rect">
            <a:avLst/>
          </a:prstGeom>
        </p:spPr>
      </p:pic>
      <p:cxnSp>
        <p:nvCxnSpPr>
          <p:cNvPr id="7" name="Straight Arrow Connector 6"/>
          <p:cNvCxnSpPr/>
          <p:nvPr/>
        </p:nvCxnSpPr>
        <p:spPr>
          <a:xfrm flipH="1">
            <a:off x="7878618" y="5430982"/>
            <a:ext cx="517237" cy="2216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10474036" y="5209309"/>
            <a:ext cx="230909" cy="2216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10474036" y="4738255"/>
            <a:ext cx="314037" cy="55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8063345" y="5209309"/>
            <a:ext cx="267855" cy="2216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3325091" y="4876800"/>
            <a:ext cx="203200" cy="1477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3269673" y="5209309"/>
            <a:ext cx="16625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3029527" y="5652655"/>
            <a:ext cx="29556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618836" y="4941455"/>
            <a:ext cx="219364" cy="831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5883564" y="5310909"/>
            <a:ext cx="360218" cy="369332"/>
          </a:xfrm>
          <a:prstGeom prst="rect">
            <a:avLst/>
          </a:prstGeom>
          <a:noFill/>
        </p:spPr>
        <p:txBody>
          <a:bodyPr wrap="square" rtlCol="0">
            <a:spAutoFit/>
          </a:bodyPr>
          <a:lstStyle/>
          <a:p>
            <a:r>
              <a:rPr lang="en-US" b="1" dirty="0"/>
              <a:t>?</a:t>
            </a:r>
          </a:p>
        </p:txBody>
      </p:sp>
    </p:spTree>
    <p:extLst>
      <p:ext uri="{BB962C8B-B14F-4D97-AF65-F5344CB8AC3E}">
        <p14:creationId xmlns:p14="http://schemas.microsoft.com/office/powerpoint/2010/main" val="2130336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39" y="121542"/>
            <a:ext cx="12153562" cy="6668581"/>
          </a:xfrm>
        </p:spPr>
      </p:pic>
    </p:spTree>
    <p:extLst>
      <p:ext uri="{BB962C8B-B14F-4D97-AF65-F5344CB8AC3E}">
        <p14:creationId xmlns:p14="http://schemas.microsoft.com/office/powerpoint/2010/main" val="2292035880"/>
      </p:ext>
    </p:extLst>
  </p:cSld>
  <p:clrMapOvr>
    <a:masterClrMapping/>
  </p:clrMapOvr>
</p:sld>
</file>

<file path=ppt/theme/theme1.xml><?xml version="1.0" encoding="utf-8"?>
<a:theme xmlns:a="http://schemas.openxmlformats.org/drawingml/2006/main" name="FDA_PP_Final_Use_Thi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0F0280EFB027C4AAA4F3FD078013694" ma:contentTypeVersion="0" ma:contentTypeDescription="Create a new document." ma:contentTypeScope="" ma:versionID="9769cdd13e38db1798bb50121fe043a7">
  <xsd:schema xmlns:xsd="http://www.w3.org/2001/XMLSchema" xmlns:xs="http://www.w3.org/2001/XMLSchema" xmlns:p="http://schemas.microsoft.com/office/2006/metadata/properties" xmlns:ns2="c593544c-8bc9-488a-9957-4d59a7b3d015" targetNamespace="http://schemas.microsoft.com/office/2006/metadata/properties" ma:root="true" ma:fieldsID="f735efe3037c15fe5e7164caebe31d49" ns2:_="">
    <xsd:import namespace="c593544c-8bc9-488a-9957-4d59a7b3d015"/>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593544c-8bc9-488a-9957-4d59a7b3d015"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B3DC882-1534-4649-A034-6C5DF9CE3FB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593544c-8bc9-488a-9957-4d59a7b3d01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3D77A11-AC62-4424-9C58-38E76DEA3404}">
  <ds:schemaRefs>
    <ds:schemaRef ds:uri="http://schemas.microsoft.com/sharepoint/events"/>
  </ds:schemaRefs>
</ds:datastoreItem>
</file>

<file path=customXml/itemProps3.xml><?xml version="1.0" encoding="utf-8"?>
<ds:datastoreItem xmlns:ds="http://schemas.openxmlformats.org/officeDocument/2006/customXml" ds:itemID="{237F6471-D130-4084-AA26-8D3FADFE3E9E}">
  <ds:schemaRefs>
    <ds:schemaRef ds:uri="http://schemas.microsoft.com/sharepoint/v3/contenttype/forms"/>
  </ds:schemaRefs>
</ds:datastoreItem>
</file>

<file path=customXml/itemProps4.xml><?xml version="1.0" encoding="utf-8"?>
<ds:datastoreItem xmlns:ds="http://schemas.openxmlformats.org/officeDocument/2006/customXml" ds:itemID="{4526FF7C-4510-4DF2-81D1-07251B2F51A6}">
  <ds:schemaRefs>
    <ds:schemaRef ds:uri="http://schemas.microsoft.com/office/infopath/2007/PartnerControls"/>
    <ds:schemaRef ds:uri="http://www.w3.org/XML/1998/namespace"/>
    <ds:schemaRef ds:uri="http://schemas.microsoft.com/office/2006/metadata/properties"/>
    <ds:schemaRef ds:uri="http://purl.org/dc/terms/"/>
    <ds:schemaRef ds:uri="http://schemas.microsoft.com/office/2006/documentManagement/types"/>
    <ds:schemaRef ds:uri="http://purl.org/dc/elements/1.1/"/>
    <ds:schemaRef ds:uri="c593544c-8bc9-488a-9957-4d59a7b3d015"/>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FDA_PP_Final_Use_This</Template>
  <TotalTime>2711</TotalTime>
  <Words>427</Words>
  <Application>Microsoft Office PowerPoint</Application>
  <PresentationFormat>Widescreen</PresentationFormat>
  <Paragraphs>43</Paragraphs>
  <Slides>9</Slides>
  <Notes>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Helvetica</vt:lpstr>
      <vt:lpstr>FDA_PP_Final_Use_This</vt:lpstr>
      <vt:lpstr>Capstone data project: Battery Adverse Events Analysis</vt:lpstr>
      <vt:lpstr>Agenda</vt:lpstr>
      <vt:lpstr>PowerPoint Presentation</vt:lpstr>
      <vt:lpstr>PowerPoint Presentation</vt:lpstr>
      <vt:lpstr>Problem statement</vt:lpstr>
      <vt:lpstr>Proposed solution</vt:lpstr>
      <vt:lpstr>Dataset description</vt:lpstr>
      <vt:lpstr>Challenges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data project Battery Adverse Events Analysis</dc:title>
  <dc:creator>Kyprianou, Iacovos</dc:creator>
  <cp:lastModifiedBy>Kyprianou, Iacovos</cp:lastModifiedBy>
  <cp:revision>48</cp:revision>
  <dcterms:created xsi:type="dcterms:W3CDTF">2018-06-26T18:00:01Z</dcterms:created>
  <dcterms:modified xsi:type="dcterms:W3CDTF">2018-06-28T15:12:18Z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0x010100E0F0280EFB027C4AAA4F3FD078013694</vt:lpwstr>
  </property>
  <property fmtid="{D5CDD505-2E9C-101B-9397-08002B2CF9AE}" pid="3" name="_dlc_DocIdItemGuid">
    <vt:lpwstr>22f73044-1359-4210-a954-963ba6d5b990</vt:lpwstr>
  </property>
</Properties>
</file>